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Source Han Serif SC Regular"/>
      <p:regular r:id="rId21"/>
    </p:embeddedFont>
    <p:embeddedFont>
      <p:font typeface="Source Han Serif SC Bold"/>
      <p:regular r:id="rId22"/>
    </p:embeddedFont>
    <p:embeddedFont>
      <p:font typeface="OPPOSans H"/>
      <p:regular r:id="rId23"/>
    </p:embeddedFont>
    <p:embeddedFont>
      <p:font typeface="Source Han Sans"/>
      <p:regular r:id="rId24"/>
    </p:embeddedFont>
    <p:embeddedFont>
      <p:font typeface="Source Han Sans CN Bold"/>
      <p:regular r:id="rId25"/>
    </p:embeddedFont>
    <p:embeddedFont>
      <p:font typeface="OPPOSans B"/>
      <p:regular r:id="rId2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1.fntdata"/>
<Relationship Id="rId22" Type="http://schemas.openxmlformats.org/officeDocument/2006/relationships/font" Target="fonts/font3.fntdata"/>
<Relationship Id="rId23" Type="http://schemas.openxmlformats.org/officeDocument/2006/relationships/font" Target="fonts/font2.fntdata"/>
<Relationship Id="rId24" Type="http://schemas.openxmlformats.org/officeDocument/2006/relationships/font" Target="fonts/font6.fntdata"/>
<Relationship Id="rId25" Type="http://schemas.openxmlformats.org/officeDocument/2006/relationships/font" Target="fonts/font4.fntdata"/>
<Relationship Id="rId26" Type="http://schemas.openxmlformats.org/officeDocument/2006/relationships/font" Target="fonts/font5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3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3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177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年度总结汇报：收入分析报告（截至2025年1月）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6000" y="2012200"/>
            <a:ext cx="11160000" cy="3240000"/>
          </a:xfrm>
          <a:prstGeom prst="roundRect">
            <a:avLst>
              <a:gd name="adj" fmla="val 600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349900" y="1662678"/>
            <a:ext cx="3046331" cy="3939044"/>
          </a:xfrm>
          <a:custGeom>
            <a:avLst/>
            <a:gdLst>
              <a:gd name="connsiteX0" fmla="*/ 3143250 w 4284811"/>
              <a:gd name="connsiteY0" fmla="*/ 5085017 h 6064091"/>
              <a:gd name="connsiteX1" fmla="*/ 3099435 w 4284811"/>
              <a:gd name="connsiteY1" fmla="*/ 5543550 h 6064091"/>
              <a:gd name="connsiteX2" fmla="*/ 3286125 w 4284811"/>
              <a:gd name="connsiteY2" fmla="*/ 5926836 h 6064091"/>
              <a:gd name="connsiteX3" fmla="*/ 2559749 w 4284811"/>
              <a:gd name="connsiteY3" fmla="*/ 6064092 h 6064091"/>
              <a:gd name="connsiteX4" fmla="*/ 339662 w 4284811"/>
              <a:gd name="connsiteY4" fmla="*/ 6064092 h 6064091"/>
              <a:gd name="connsiteX5" fmla="*/ 0 w 4284811"/>
              <a:gd name="connsiteY5" fmla="*/ 5724525 h 6064091"/>
              <a:gd name="connsiteX6" fmla="*/ 0 w 4284811"/>
              <a:gd name="connsiteY6" fmla="*/ 339662 h 6064091"/>
              <a:gd name="connsiteX7" fmla="*/ 339662 w 4284811"/>
              <a:gd name="connsiteY7" fmla="*/ 0 h 6064091"/>
              <a:gd name="connsiteX8" fmla="*/ 3941445 w 4284811"/>
              <a:gd name="connsiteY8" fmla="*/ 0 h 6064091"/>
              <a:gd name="connsiteX9" fmla="*/ 4281107 w 4284811"/>
              <a:gd name="connsiteY9" fmla="*/ 337852 h 6064091"/>
              <a:gd name="connsiteX10" fmla="*/ 4279011 w 4284811"/>
              <a:gd name="connsiteY10" fmla="*/ 2657951 h 6064091"/>
              <a:gd name="connsiteX11" fmla="*/ 4190714 w 4284811"/>
              <a:gd name="connsiteY11" fmla="*/ 3344609 h 6064091"/>
              <a:gd name="connsiteX12" fmla="*/ 3143250 w 4284811"/>
              <a:gd name="connsiteY12" fmla="*/ 5085017 h 6064091"/>
            </a:gdLst>
            <a:rect l="l" t="t" r="r" b="b"/>
            <a:pathLst>
              <a:path w="4284811" h="6064091">
                <a:moveTo>
                  <a:pt x="3143250" y="5085017"/>
                </a:moveTo>
                <a:cubicBezTo>
                  <a:pt x="3011281" y="5203032"/>
                  <a:pt x="2992203" y="5402676"/>
                  <a:pt x="3099435" y="5543550"/>
                </a:cubicBezTo>
                <a:cubicBezTo>
                  <a:pt x="3209925" y="5688235"/>
                  <a:pt x="3315843" y="5854732"/>
                  <a:pt x="3286125" y="5926836"/>
                </a:cubicBezTo>
                <a:cubicBezTo>
                  <a:pt x="3228975" y="6064092"/>
                  <a:pt x="3133725" y="6064092"/>
                  <a:pt x="2559749" y="6064092"/>
                </a:cubicBezTo>
                <a:lnTo>
                  <a:pt x="339662" y="6064092"/>
                </a:lnTo>
                <a:cubicBezTo>
                  <a:pt x="152130" y="6064044"/>
                  <a:pt x="105" y="5912053"/>
                  <a:pt x="0" y="5724525"/>
                </a:cubicBezTo>
                <a:lnTo>
                  <a:pt x="0" y="339662"/>
                </a:lnTo>
                <a:cubicBezTo>
                  <a:pt x="53" y="152093"/>
                  <a:pt x="152093" y="53"/>
                  <a:pt x="339662" y="0"/>
                </a:cubicBezTo>
                <a:lnTo>
                  <a:pt x="3941445" y="0"/>
                </a:lnTo>
                <a:cubicBezTo>
                  <a:pt x="4128335" y="-3"/>
                  <a:pt x="4280107" y="150969"/>
                  <a:pt x="4281107" y="337852"/>
                </a:cubicBezTo>
                <a:cubicBezTo>
                  <a:pt x="4284155" y="895160"/>
                  <a:pt x="4288536" y="2010061"/>
                  <a:pt x="4279011" y="2657951"/>
                </a:cubicBezTo>
                <a:cubicBezTo>
                  <a:pt x="4275392" y="2902649"/>
                  <a:pt x="4221861" y="3200400"/>
                  <a:pt x="4190714" y="3344609"/>
                </a:cubicBezTo>
                <a:cubicBezTo>
                  <a:pt x="4005358" y="4202716"/>
                  <a:pt x="3467100" y="4795076"/>
                  <a:pt x="3143250" y="5085017"/>
                </a:cubicBezTo>
                <a:close/>
              </a:path>
            </a:pathLst>
          </a:custGeom>
          <a:gradFill>
            <a:gsLst>
              <a:gs pos="4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9842" y="4713877"/>
            <a:ext cx="6850388" cy="124026"/>
          </a:xfrm>
          <a:custGeom>
            <a:avLst/>
            <a:gdLst>
              <a:gd name="connsiteX0" fmla="*/ 12192000 w 12192000"/>
              <a:gd name="connsiteY0" fmla="*/ 0 h 318313"/>
              <a:gd name="connsiteX1" fmla="*/ 0 w 12192000"/>
              <a:gd name="connsiteY1" fmla="*/ 0 h 318313"/>
              <a:gd name="connsiteX2" fmla="*/ 0 w 12192000"/>
              <a:gd name="connsiteY2" fmla="*/ 114112 h 318313"/>
              <a:gd name="connsiteX3" fmla="*/ 11795610 w 12192000"/>
              <a:gd name="connsiteY3" fmla="*/ 114112 h 318313"/>
              <a:gd name="connsiteX4" fmla="*/ 11795610 w 12192000"/>
              <a:gd name="connsiteY4" fmla="*/ 318313 h 318313"/>
              <a:gd name="connsiteX5" fmla="*/ 12192000 w 12192000"/>
              <a:gd name="connsiteY5" fmla="*/ 0 h 318313"/>
            </a:gdLst>
            <a:rect l="l" t="t" r="r" b="b"/>
            <a:pathLst>
              <a:path w="12192000" h="318313">
                <a:moveTo>
                  <a:pt x="12192000" y="0"/>
                </a:moveTo>
                <a:lnTo>
                  <a:pt x="0" y="0"/>
                </a:lnTo>
                <a:lnTo>
                  <a:pt x="0" y="114112"/>
                </a:lnTo>
                <a:lnTo>
                  <a:pt x="11795610" y="114112"/>
                </a:lnTo>
                <a:lnTo>
                  <a:pt x="11795610" y="318313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/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56904" y="2895877"/>
            <a:ext cx="3312000" cy="1557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收入结构中单次支付占比较高，存在依赖风险。
高客单价产品占比低，影响整体利润空间。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56904" y="2274073"/>
            <a:ext cx="3312000" cy="55177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收入稳定性与风险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50039" y="2895877"/>
            <a:ext cx="3312000" cy="1557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分析各渠道成本构成，优化成本结构。
提高高利润产品和服务的销售占比，提升利润率。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50039" y="2274073"/>
            <a:ext cx="3312000" cy="55177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成本控制与利润分析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703065" y="2832036"/>
            <a:ext cx="2340000" cy="1524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制定年度财务规划，合理分配资源。
根据市场变化调整预算，确保财务目标的实现。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03065" y="1804973"/>
            <a:ext cx="2340000" cy="8862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财务规划与预算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02937" y="4067187"/>
            <a:ext cx="854207" cy="1445378"/>
          </a:xfrm>
          <a:custGeom>
            <a:avLst/>
            <a:gdLst>
              <a:gd name="connsiteX0" fmla="*/ 0 w 1201483"/>
              <a:gd name="connsiteY0" fmla="*/ 1588008 h 2225135"/>
              <a:gd name="connsiteX1" fmla="*/ 398240 w 1201483"/>
              <a:gd name="connsiteY1" fmla="*/ 2225135 h 2225135"/>
              <a:gd name="connsiteX2" fmla="*/ 1201483 w 1201483"/>
              <a:gd name="connsiteY2" fmla="*/ 0 h 2225135"/>
              <a:gd name="connsiteX3" fmla="*/ 0 w 1201483"/>
              <a:gd name="connsiteY3" fmla="*/ 1588008 h 2225135"/>
            </a:gdLst>
            <a:rect l="l" t="t" r="r" b="b"/>
            <a:pathLst>
              <a:path w="1201483" h="2225135">
                <a:moveTo>
                  <a:pt x="0" y="1588008"/>
                </a:moveTo>
                <a:cubicBezTo>
                  <a:pt x="0" y="1588008"/>
                  <a:pt x="456438" y="2085023"/>
                  <a:pt x="398240" y="2225135"/>
                </a:cubicBezTo>
                <a:cubicBezTo>
                  <a:pt x="653796" y="1604772"/>
                  <a:pt x="837247" y="1073087"/>
                  <a:pt x="1201483" y="0"/>
                </a:cubicBezTo>
                <a:cubicBezTo>
                  <a:pt x="836581" y="1030510"/>
                  <a:pt x="0" y="1588008"/>
                  <a:pt x="0" y="158800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财务健康状况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900000" flipH="0" flipV="0">
            <a:off x="4328220" y="4062672"/>
            <a:ext cx="1968532" cy="1968532"/>
          </a:xfrm>
          <a:prstGeom prst="blockArc">
            <a:avLst>
              <a:gd name="adj1" fmla="val 3780999"/>
              <a:gd name="adj2" fmla="val 20321677"/>
              <a:gd name="adj3" fmla="val 18694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5111479" y="2684309"/>
            <a:ext cx="1968532" cy="1968532"/>
          </a:xfrm>
          <a:prstGeom prst="blockArc">
            <a:avLst>
              <a:gd name="adj1" fmla="val 4333997"/>
              <a:gd name="adj2" fmla="val 21509375"/>
              <a:gd name="adj3" fmla="val 18596"/>
            </a:avLst>
          </a:prstGeom>
          <a:gradFill>
            <a:gsLst>
              <a:gs pos="19000">
                <a:schemeClr val="accent1"/>
              </a:gs>
              <a:gs pos="87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99967" flipH="1" flipV="0">
            <a:off x="5882548" y="4035562"/>
            <a:ext cx="1968532" cy="1968532"/>
          </a:xfrm>
          <a:prstGeom prst="blockArc">
            <a:avLst>
              <a:gd name="adj1" fmla="val 1120196"/>
              <a:gd name="adj2" fmla="val 19441444"/>
              <a:gd name="adj3" fmla="val 16441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82551" y="433556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34168" y="433556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08359" y="2939582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053592" y="4717374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96630" y="4749646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822437" y="3387301"/>
            <a:ext cx="540368" cy="47308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796754" y="1501204"/>
            <a:ext cx="4585793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行业动态与机遇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796754" y="1980202"/>
            <a:ext cx="4585793" cy="6559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关注行业最新动态，把握市场机遇。
利用新兴技术和服务，提升竞争力。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29600" y="4271669"/>
            <a:ext cx="32893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市场需求与预测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29600" y="4750666"/>
            <a:ext cx="3289300" cy="959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调查市场需求，预测未来趋势。
根据市场需求调整产品和服务，满足用户需求。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99597" y="4271669"/>
            <a:ext cx="3251201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竞争对手分析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398" y="4750666"/>
            <a:ext cx="3290400" cy="959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8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分析竞争对手的优势和劣势，找准差异化竞争点。
学习竞争对手的成功经验，优化自身业务。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市场趋势与竞争分析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策略与建议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412212" y="3511179"/>
            <a:ext cx="10080000" cy="19145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7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0" flipV="0">
            <a:off x="2896262" y="3354905"/>
            <a:ext cx="504003" cy="504000"/>
          </a:xfrm>
          <a:prstGeom prst="teardrop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25400" cap="sq">
            <a:solidFill>
              <a:schemeClr val="bg1"/>
            </a:solidFill>
            <a:miter/>
          </a:ln>
          <a:effectLst>
            <a:outerShdw dist="127000" blurRad="254000" dir="540000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37892" y="1314994"/>
            <a:ext cx="4420742" cy="56031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提升单次支付客单价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37892" y="1886639"/>
            <a:ext cx="44207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通过促销活动和增值服务，提高单次支付金额。
优化支付流程，减少用户流失。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47940" y="3483795"/>
            <a:ext cx="406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00000" flipH="0" flipV="0">
            <a:off x="5837649" y="3354905"/>
            <a:ext cx="504003" cy="504000"/>
          </a:xfrm>
          <a:prstGeom prst="teardrop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25400" cap="sq">
            <a:solidFill>
              <a:schemeClr val="bg1"/>
            </a:solidFill>
            <a:miter/>
          </a:ln>
          <a:effectLst>
            <a:outerShdw dist="127000" blurRad="254000" dir="540000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79279" y="4171963"/>
            <a:ext cx="4420742" cy="56031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激活金卡会员增长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879279" y="4743610"/>
            <a:ext cx="44207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加强会员营销，提升会员吸引力。
提供会员专属福利，增加会员价值感。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889327" y="3483795"/>
            <a:ext cx="406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 flipH="0" flipV="0">
            <a:off x="8779035" y="3354905"/>
            <a:ext cx="504003" cy="504000"/>
          </a:xfrm>
          <a:prstGeom prst="teardrop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25400" cap="sq">
            <a:solidFill>
              <a:schemeClr val="bg1"/>
            </a:solidFill>
            <a:miter/>
          </a:ln>
          <a:effectLst>
            <a:outerShdw dist="127000" blurRad="254000" dir="540000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820666" y="1314994"/>
            <a:ext cx="4420742" cy="56031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扩大礼品卡使用场景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820666" y="1886639"/>
            <a:ext cx="44207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与更多商家合作，拓展礼品卡使用范围。
推出个性化礼品卡，满足不同用户需求。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830714" y="3483795"/>
            <a:ext cx="406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短期策略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6237" r="0" b="16237"/>
          <a:stretch>
            <a:fillRect/>
          </a:stretch>
        </p:blipFill>
        <p:spPr>
          <a:xfrm rot="0" flipH="0" flipV="0">
            <a:off x="670789" y="1436360"/>
            <a:ext cx="3569215" cy="4391679"/>
          </a:xfrm>
          <a:custGeom>
            <a:avLst/>
            <a:gdLst/>
            <a:rect l="l" t="t" r="r" b="b"/>
            <a:pathLst>
              <a:path w="3569215" h="4391679">
                <a:moveTo>
                  <a:pt x="0" y="0"/>
                </a:moveTo>
                <a:lnTo>
                  <a:pt x="3569215" y="0"/>
                </a:lnTo>
                <a:lnTo>
                  <a:pt x="3569215" y="4391679"/>
                </a:lnTo>
                <a:lnTo>
                  <a:pt x="0" y="439167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2878900" y="3668040"/>
            <a:ext cx="8640000" cy="216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40159" y="3852537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建立稳定增长模式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707862" y="3852537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提高高客单价产品占比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07862" y="4474540"/>
            <a:ext cx="3240000" cy="11654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推出更多高价值产品和服务，提升利润空间。
加强市场推广，提高高客单价产品的市场认知度。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232738" y="3920798"/>
            <a:ext cx="353300" cy="40348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22225" cap="flat">
            <a:noFill/>
            <a:miter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40157" y="4474540"/>
            <a:ext cx="3240000" cy="11654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制定长期发展战略，明确增长目标和路径。
持续优化产品和服务，提升用户体验和满意度。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325711" y="3939635"/>
            <a:ext cx="403482" cy="36580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22225" cap="flat">
            <a:noFill/>
            <a:miter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64507" y="2054709"/>
            <a:ext cx="5940000" cy="1364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减少对单次支付的依赖，提高其他渠道收入占比。
发展多元化收入来源，降低风险。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64507" y="1589483"/>
            <a:ext cx="5943600" cy="241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优化收入结构</a:t>
            </a:r>
            <a:endParaRPr kumimoji="1" lang="zh-CN" altLang="en-US"/>
          </a:p>
        </p:txBody>
      </p:sp>
      <p:grpSp>
        <p:nvGrpSpPr>
          <p:cNvPr id="13" name=""/>
          <p:cNvGrpSpPr/>
          <p:nvPr/>
        </p:nvGrpSpPr>
        <p:grpSpPr>
          <a:xfrm>
            <a:off x="10918900" y="1436360"/>
            <a:ext cx="600000" cy="476160"/>
            <a:chOff x="10918900" y="1436360"/>
            <a:chExt cx="600000" cy="476160"/>
          </a:xfrm>
        </p:grpSpPr>
        <p:sp>
          <p:nvSpPr>
            <p:cNvPr id="14" name="标题 1"/>
            <p:cNvSpPr txBox="1"/>
            <p:nvPr/>
          </p:nvSpPr>
          <p:spPr>
            <a:xfrm rot="10800000" flipH="0" flipV="0">
              <a:off x="10918900" y="1436360"/>
              <a:ext cx="240000" cy="476160"/>
            </a:xfrm>
            <a:custGeom>
              <a:avLst/>
              <a:gdLst>
                <a:gd name="connsiteX0" fmla="*/ 240000 w 240000"/>
                <a:gd name="connsiteY0" fmla="*/ 476160 h 476160"/>
                <a:gd name="connsiteX1" fmla="*/ 240000 w 240000"/>
                <a:gd name="connsiteY1" fmla="*/ 236160 h 476160"/>
                <a:gd name="connsiteX2" fmla="*/ 103080 w 240000"/>
                <a:gd name="connsiteY2" fmla="*/ 236160 h 476160"/>
                <a:gd name="connsiteX3" fmla="*/ 240000 w 240000"/>
                <a:gd name="connsiteY3" fmla="*/ 102960 h 476160"/>
                <a:gd name="connsiteX4" fmla="*/ 240000 w 240000"/>
                <a:gd name="connsiteY4" fmla="*/ 0 h 476160"/>
                <a:gd name="connsiteX5" fmla="*/ 0 w 240000"/>
                <a:gd name="connsiteY5" fmla="*/ 236160 h 476160"/>
                <a:gd name="connsiteX6" fmla="*/ 0 w 240000"/>
                <a:gd name="connsiteY6" fmla="*/ 236160 h 476160"/>
                <a:gd name="connsiteX7" fmla="*/ 0 w 240000"/>
                <a:gd name="connsiteY7" fmla="*/ 476160 h 476160"/>
              </a:gdLst>
              <a:rect l="l" t="t" r="r" b="b"/>
              <a:pathLst>
                <a:path w="240000" h="476160">
                  <a:moveTo>
                    <a:pt x="240000" y="476160"/>
                  </a:moveTo>
                  <a:lnTo>
                    <a:pt x="240000" y="236160"/>
                  </a:lnTo>
                  <a:lnTo>
                    <a:pt x="103080" y="236160"/>
                  </a:lnTo>
                  <a:cubicBezTo>
                    <a:pt x="105158" y="162025"/>
                    <a:pt x="165836" y="102996"/>
                    <a:pt x="240000" y="102960"/>
                  </a:cubicBezTo>
                  <a:lnTo>
                    <a:pt x="240000" y="0"/>
                  </a:lnTo>
                  <a:cubicBezTo>
                    <a:pt x="108937" y="-17"/>
                    <a:pt x="2098" y="105114"/>
                    <a:pt x="0" y="236160"/>
                  </a:cubicBezTo>
                  <a:lnTo>
                    <a:pt x="0" y="23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chemeClr val="accent1"/>
            </a:solidFill>
            <a:ln w="75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10800000" flipH="0" flipV="0">
              <a:off x="11278900" y="1436360"/>
              <a:ext cx="240000" cy="476160"/>
            </a:xfrm>
            <a:custGeom>
              <a:avLst/>
              <a:gdLst>
                <a:gd name="connsiteX0" fmla="*/ 240000 w 240000"/>
                <a:gd name="connsiteY0" fmla="*/ 476160 h 476160"/>
                <a:gd name="connsiteX1" fmla="*/ 240000 w 240000"/>
                <a:gd name="connsiteY1" fmla="*/ 236160 h 476160"/>
                <a:gd name="connsiteX2" fmla="*/ 103080 w 240000"/>
                <a:gd name="connsiteY2" fmla="*/ 236160 h 476160"/>
                <a:gd name="connsiteX3" fmla="*/ 240000 w 240000"/>
                <a:gd name="connsiteY3" fmla="*/ 102960 h 476160"/>
                <a:gd name="connsiteX4" fmla="*/ 240000 w 240000"/>
                <a:gd name="connsiteY4" fmla="*/ 0 h 476160"/>
                <a:gd name="connsiteX5" fmla="*/ 0 w 240000"/>
                <a:gd name="connsiteY5" fmla="*/ 236160 h 476160"/>
                <a:gd name="connsiteX6" fmla="*/ 0 w 240000"/>
                <a:gd name="connsiteY6" fmla="*/ 236160 h 476160"/>
                <a:gd name="connsiteX7" fmla="*/ 0 w 240000"/>
                <a:gd name="connsiteY7" fmla="*/ 476160 h 476160"/>
              </a:gdLst>
              <a:rect l="l" t="t" r="r" b="b"/>
              <a:pathLst>
                <a:path w="240000" h="476160">
                  <a:moveTo>
                    <a:pt x="240000" y="476160"/>
                  </a:moveTo>
                  <a:lnTo>
                    <a:pt x="240000" y="236160"/>
                  </a:lnTo>
                  <a:lnTo>
                    <a:pt x="103080" y="236160"/>
                  </a:lnTo>
                  <a:cubicBezTo>
                    <a:pt x="105158" y="162025"/>
                    <a:pt x="165836" y="102996"/>
                    <a:pt x="240000" y="102960"/>
                  </a:cubicBezTo>
                  <a:lnTo>
                    <a:pt x="240000" y="0"/>
                  </a:lnTo>
                  <a:cubicBezTo>
                    <a:pt x="108937" y="-17"/>
                    <a:pt x="2098" y="105114"/>
                    <a:pt x="0" y="236160"/>
                  </a:cubicBezTo>
                  <a:lnTo>
                    <a:pt x="0" y="236160"/>
                  </a:lnTo>
                  <a:lnTo>
                    <a:pt x="0" y="476160"/>
                  </a:lnTo>
                  <a:close/>
                </a:path>
              </a:pathLst>
            </a:custGeom>
            <a:solidFill>
              <a:schemeClr val="accent1"/>
            </a:solidFill>
            <a:ln w="75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长期策略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风险与应对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130009" y="1576917"/>
            <a:ext cx="7351064" cy="108462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130009" y="3115760"/>
            <a:ext cx="7351064" cy="108462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130009" y="4654604"/>
            <a:ext cx="7351064" cy="108462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11089996" y="5822671"/>
            <a:ext cx="192956" cy="626752"/>
          </a:xfrm>
          <a:custGeom>
            <a:avLst/>
            <a:gdLst>
              <a:gd name="connsiteX0" fmla="*/ 192956 w 192956"/>
              <a:gd name="connsiteY0" fmla="*/ 481576 h 626752"/>
              <a:gd name="connsiteX1" fmla="*/ 96478 w 192956"/>
              <a:gd name="connsiteY1" fmla="*/ 626752 h 626752"/>
              <a:gd name="connsiteX2" fmla="*/ 0 w 192956"/>
              <a:gd name="connsiteY2" fmla="*/ 481576 h 626752"/>
              <a:gd name="connsiteX3" fmla="*/ 192956 w 192956"/>
              <a:gd name="connsiteY3" fmla="*/ 240788 h 626752"/>
              <a:gd name="connsiteX4" fmla="*/ 96478 w 192956"/>
              <a:gd name="connsiteY4" fmla="*/ 385964 h 626752"/>
              <a:gd name="connsiteX5" fmla="*/ 0 w 192956"/>
              <a:gd name="connsiteY5" fmla="*/ 240788 h 626752"/>
              <a:gd name="connsiteX6" fmla="*/ 192956 w 192956"/>
              <a:gd name="connsiteY6" fmla="*/ 0 h 626752"/>
              <a:gd name="connsiteX7" fmla="*/ 96478 w 192956"/>
              <a:gd name="connsiteY7" fmla="*/ 145176 h 626752"/>
              <a:gd name="connsiteX8" fmla="*/ 0 w 192956"/>
              <a:gd name="connsiteY8" fmla="*/ 0 h 626752"/>
            </a:gdLst>
            <a:rect l="l" t="t" r="r" b="b"/>
            <a:pathLst>
              <a:path w="192956" h="626752">
                <a:moveTo>
                  <a:pt x="192956" y="481576"/>
                </a:moveTo>
                <a:lnTo>
                  <a:pt x="96478" y="626752"/>
                </a:lnTo>
                <a:lnTo>
                  <a:pt x="0" y="481576"/>
                </a:lnTo>
                <a:close/>
                <a:moveTo>
                  <a:pt x="192956" y="240788"/>
                </a:moveTo>
                <a:lnTo>
                  <a:pt x="96478" y="385964"/>
                </a:lnTo>
                <a:lnTo>
                  <a:pt x="0" y="240788"/>
                </a:lnTo>
                <a:close/>
                <a:moveTo>
                  <a:pt x="192956" y="0"/>
                </a:moveTo>
                <a:lnTo>
                  <a:pt x="96478" y="145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655" t="0" r="26655" b="0"/>
          <a:stretch>
            <a:fillRect/>
          </a:stretch>
        </p:blipFill>
        <p:spPr>
          <a:xfrm rot="0" flipH="0" flipV="0">
            <a:off x="710927" y="1364038"/>
            <a:ext cx="3789306" cy="4542819"/>
          </a:xfrm>
          <a:custGeom>
            <a:avLst/>
            <a:gdLst/>
            <a:rect l="l" t="t" r="r" b="b"/>
            <a:pathLst>
              <a:path w="3789306" h="4542819">
                <a:moveTo>
                  <a:pt x="0" y="282114"/>
                </a:moveTo>
                <a:cubicBezTo>
                  <a:pt x="0" y="126307"/>
                  <a:pt x="126307" y="0"/>
                  <a:pt x="282114" y="0"/>
                </a:cubicBezTo>
                <a:lnTo>
                  <a:pt x="3507192" y="0"/>
                </a:lnTo>
                <a:cubicBezTo>
                  <a:pt x="3662999" y="0"/>
                  <a:pt x="3789306" y="126307"/>
                  <a:pt x="3789306" y="282114"/>
                </a:cubicBezTo>
                <a:lnTo>
                  <a:pt x="3789306" y="4260705"/>
                </a:lnTo>
                <a:cubicBezTo>
                  <a:pt x="3789306" y="4416512"/>
                  <a:pt x="3662999" y="4542819"/>
                  <a:pt x="3507192" y="4542819"/>
                </a:cubicBezTo>
                <a:lnTo>
                  <a:pt x="282114" y="4542819"/>
                </a:lnTo>
                <a:cubicBezTo>
                  <a:pt x="126307" y="4542819"/>
                  <a:pt x="0" y="4416512"/>
                  <a:pt x="0" y="42607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4130009" y="1781832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01600" blurRad="127000" dir="2700000" sx="96000" sy="96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186946" y="1838769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950127" y="1934823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036887" y="2010707"/>
            <a:ext cx="6259763" cy="672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评估过度依赖单次支付的风险，制定多元化策略。
开发新的收入渠道，降低对单一渠道的依赖。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36303" y="1599039"/>
            <a:ext cx="6259763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依赖风险与应对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130009" y="3320675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01600" blurRad="127000" dir="2700000" sx="96000" sy="96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186946" y="3377612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950127" y="3473666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036887" y="3549550"/>
            <a:ext cx="6259763" cy="672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分析高客单价产品市场潜力，加大研发和推广力度。
调整产品结构，提高高利润产品销售占比。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36303" y="3137882"/>
            <a:ext cx="6259763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产品结构优化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130009" y="4859519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01600" blurRad="127000" dir="2700000" sx="96000" sy="96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186946" y="4916456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950127" y="5012510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036887" y="5088394"/>
            <a:ext cx="6259763" cy="672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关注市场变化，及时调整产品和服务策略。
加强市场调研，确保产品和服务符合市场需求。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036303" y="4676726"/>
            <a:ext cx="6259763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市场适应性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收入结构风险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38100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1780791" y="1689550"/>
            <a:ext cx="3994720" cy="1853750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99632" y="2275332"/>
            <a:ext cx="3757038" cy="10393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分析会员增长瓶颈，制定针对性增长策略。
提升会员服务质量，增强会员粘性和续费率。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71617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563600" y="1627446"/>
            <a:ext cx="191765" cy="17739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2641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5D77AB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899632" y="1832107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金卡会员增长乏力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00100" y="3947610"/>
            <a:ext cx="1002066" cy="203409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542791" y="3947610"/>
            <a:ext cx="8125209" cy="2035659"/>
          </a:xfrm>
          <a:prstGeom prst="round2Diag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61632" y="4533392"/>
            <a:ext cx="7726968" cy="1298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分析市场竞争态势，制定差异化竞争策略。
加强品牌建设和市场推广，提升品牌知名度和美誉度。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386517" y="378549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78500" y="3883833"/>
            <a:ext cx="191765" cy="18074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422400" y="3858911"/>
            <a:ext cx="114776" cy="115293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661632" y="4090167"/>
            <a:ext cx="772696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市场竞争与应对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09653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7452344" y="1689550"/>
            <a:ext cx="3994720" cy="185785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571186" y="2275332"/>
            <a:ext cx="3757038" cy="1044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评估礼品卡市场潜力，拓展销售渠道。
加强礼品卡推广，提高礼品卡市场占有率。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1143170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1235154" y="1620262"/>
            <a:ext cx="191765" cy="19176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514195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5D77AB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331953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571186" y="1832107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礼品卡规模受限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697414" y="4775716"/>
            <a:ext cx="6074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增长风险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谢谢大家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6464698"/>
            <a:ext cx="12192000" cy="393302"/>
          </a:xfrm>
          <a:custGeom>
            <a:avLst/>
            <a:gdLst>
              <a:gd name="connsiteX0" fmla="*/ 12192000 w 12192000"/>
              <a:gd name="connsiteY0" fmla="*/ 0 h 909447"/>
              <a:gd name="connsiteX1" fmla="*/ 12192000 w 12192000"/>
              <a:gd name="connsiteY1" fmla="*/ 909447 h 909447"/>
              <a:gd name="connsiteX2" fmla="*/ 0 w 12192000"/>
              <a:gd name="connsiteY2" fmla="*/ 909447 h 909447"/>
              <a:gd name="connsiteX3" fmla="*/ 0 w 12192000"/>
              <a:gd name="connsiteY3" fmla="*/ 401788 h 909447"/>
              <a:gd name="connsiteX4" fmla="*/ 12192000 w 12192000"/>
              <a:gd name="connsiteY4" fmla="*/ 0 h 909447"/>
              <a:gd name="connsiteX5" fmla="*/ 12192000 w 12192000"/>
              <a:gd name="connsiteY5" fmla="*/ 0 h 909447"/>
              <a:gd name="connsiteX6" fmla="*/ 12192000 w 12192000"/>
              <a:gd name="connsiteY6" fmla="*/ 0 h 909447"/>
            </a:gdLst>
            <a:rect l="l" t="t" r="r" b="b"/>
            <a:pathLst>
              <a:path w="12192000" h="909447">
                <a:moveTo>
                  <a:pt x="12192000" y="0"/>
                </a:moveTo>
                <a:lnTo>
                  <a:pt x="12192000" y="909447"/>
                </a:lnTo>
                <a:lnTo>
                  <a:pt x="0" y="909447"/>
                </a:lnTo>
                <a:lnTo>
                  <a:pt x="0" y="401788"/>
                </a:lnTo>
                <a:cubicBezTo>
                  <a:pt x="2540000" y="700478"/>
                  <a:pt x="6289368" y="812355"/>
                  <a:pt x="12192000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6464698"/>
            <a:ext cx="12192000" cy="393302"/>
          </a:xfrm>
          <a:custGeom>
            <a:avLst/>
            <a:gdLst>
              <a:gd name="connsiteX0" fmla="*/ 12192000 w 12192000"/>
              <a:gd name="connsiteY0" fmla="*/ 0 h 909447"/>
              <a:gd name="connsiteX1" fmla="*/ 12192000 w 12192000"/>
              <a:gd name="connsiteY1" fmla="*/ 909447 h 909447"/>
              <a:gd name="connsiteX2" fmla="*/ 0 w 12192000"/>
              <a:gd name="connsiteY2" fmla="*/ 909447 h 909447"/>
              <a:gd name="connsiteX3" fmla="*/ 0 w 12192000"/>
              <a:gd name="connsiteY3" fmla="*/ 401788 h 909447"/>
              <a:gd name="connsiteX4" fmla="*/ 12192000 w 12192000"/>
              <a:gd name="connsiteY4" fmla="*/ 0 h 909447"/>
              <a:gd name="connsiteX5" fmla="*/ 12192000 w 12192000"/>
              <a:gd name="connsiteY5" fmla="*/ 0 h 909447"/>
              <a:gd name="connsiteX6" fmla="*/ 12192000 w 12192000"/>
              <a:gd name="connsiteY6" fmla="*/ 0 h 909447"/>
            </a:gdLst>
            <a:rect l="l" t="t" r="r" b="b"/>
            <a:pathLst>
              <a:path w="12192000" h="909447">
                <a:moveTo>
                  <a:pt x="12192000" y="0"/>
                </a:moveTo>
                <a:lnTo>
                  <a:pt x="12192000" y="909447"/>
                </a:lnTo>
                <a:lnTo>
                  <a:pt x="0" y="909447"/>
                </a:lnTo>
                <a:lnTo>
                  <a:pt x="0" y="401788"/>
                </a:lnTo>
                <a:cubicBezTo>
                  <a:pt x="2540000" y="700478"/>
                  <a:pt x="6289368" y="812355"/>
                  <a:pt x="12192000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00675" y="1028720"/>
            <a:ext cx="139065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732937" y="2324100"/>
            <a:ext cx="3155251" cy="1091050"/>
          </a:xfrm>
          <a:prstGeom prst="roundRect">
            <a:avLst>
              <a:gd name="adj" fmla="val 10664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228600" dir="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7099122" y="2324099"/>
            <a:ext cx="278565" cy="783129"/>
            <a:chOff x="7099122" y="2324099"/>
            <a:chExt cx="278565" cy="783129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7099123" y="2324099"/>
              <a:ext cx="278564" cy="6285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16200000" flipH="0" flipV="0">
              <a:off x="7089382" y="2818924"/>
              <a:ext cx="298044" cy="278565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9574330" y="3101292"/>
            <a:ext cx="313858" cy="313858"/>
          </a:xfrm>
          <a:custGeom>
            <a:avLst/>
            <a:gdLst>
              <a:gd name="connsiteX0" fmla="*/ 367163 w 367163"/>
              <a:gd name="connsiteY0" fmla="*/ 0 h 367163"/>
              <a:gd name="connsiteX1" fmla="*/ 367163 w 367163"/>
              <a:gd name="connsiteY1" fmla="*/ 231053 h 367163"/>
              <a:gd name="connsiteX2" fmla="*/ 231053 w 367163"/>
              <a:gd name="connsiteY2" fmla="*/ 367163 h 367163"/>
              <a:gd name="connsiteX3" fmla="*/ 0 w 367163"/>
              <a:gd name="connsiteY3" fmla="*/ 367163 h 367163"/>
            </a:gdLst>
            <a:rect l="l" t="t" r="r" b="b"/>
            <a:pathLst>
              <a:path w="367163" h="367163">
                <a:moveTo>
                  <a:pt x="367163" y="0"/>
                </a:moveTo>
                <a:lnTo>
                  <a:pt x="367163" y="231053"/>
                </a:lnTo>
                <a:cubicBezTo>
                  <a:pt x="367163" y="306224"/>
                  <a:pt x="306224" y="367163"/>
                  <a:pt x="231053" y="367163"/>
                </a:cubicBezTo>
                <a:lnTo>
                  <a:pt x="0" y="3671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303812" y="3729159"/>
            <a:ext cx="3155251" cy="1091050"/>
          </a:xfrm>
          <a:prstGeom prst="roundRect">
            <a:avLst>
              <a:gd name="adj" fmla="val 10664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228600" dir="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2669997" y="3729158"/>
            <a:ext cx="278565" cy="783129"/>
            <a:chOff x="2669997" y="3729158"/>
            <a:chExt cx="278565" cy="783129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2669998" y="3729158"/>
              <a:ext cx="278564" cy="6285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16200000" flipH="0" flipV="0">
              <a:off x="2660257" y="4223983"/>
              <a:ext cx="298044" cy="278565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 rot="0" flipH="0" flipV="0">
            <a:off x="5145205" y="4496912"/>
            <a:ext cx="313858" cy="313858"/>
          </a:xfrm>
          <a:custGeom>
            <a:avLst/>
            <a:gdLst>
              <a:gd name="connsiteX0" fmla="*/ 367163 w 367163"/>
              <a:gd name="connsiteY0" fmla="*/ 0 h 367163"/>
              <a:gd name="connsiteX1" fmla="*/ 367163 w 367163"/>
              <a:gd name="connsiteY1" fmla="*/ 231053 h 367163"/>
              <a:gd name="connsiteX2" fmla="*/ 231053 w 367163"/>
              <a:gd name="connsiteY2" fmla="*/ 367163 h 367163"/>
              <a:gd name="connsiteX3" fmla="*/ 0 w 367163"/>
              <a:gd name="connsiteY3" fmla="*/ 367163 h 367163"/>
            </a:gdLst>
            <a:rect l="l" t="t" r="r" b="b"/>
            <a:pathLst>
              <a:path w="367163" h="367163">
                <a:moveTo>
                  <a:pt x="367163" y="0"/>
                </a:moveTo>
                <a:lnTo>
                  <a:pt x="367163" y="231053"/>
                </a:lnTo>
                <a:cubicBezTo>
                  <a:pt x="367163" y="306224"/>
                  <a:pt x="306224" y="367163"/>
                  <a:pt x="231053" y="367163"/>
                </a:cubicBezTo>
                <a:lnTo>
                  <a:pt x="0" y="3671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732937" y="3729159"/>
            <a:ext cx="3155251" cy="1091050"/>
          </a:xfrm>
          <a:prstGeom prst="roundRect">
            <a:avLst>
              <a:gd name="adj" fmla="val 10664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228600" dir="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"/>
          <p:cNvGrpSpPr/>
          <p:nvPr/>
        </p:nvGrpSpPr>
        <p:grpSpPr>
          <a:xfrm>
            <a:off x="7099122" y="3729158"/>
            <a:ext cx="278565" cy="783129"/>
            <a:chOff x="7099122" y="3729158"/>
            <a:chExt cx="278565" cy="783129"/>
          </a:xfrm>
        </p:grpSpPr>
        <p:sp>
          <p:nvSpPr>
            <p:cNvPr id="18" name="标题 1"/>
            <p:cNvSpPr txBox="1"/>
            <p:nvPr/>
          </p:nvSpPr>
          <p:spPr>
            <a:xfrm rot="0" flipH="0" flipV="0">
              <a:off x="7099123" y="3729158"/>
              <a:ext cx="278564" cy="6285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 flipH="0" flipV="0">
              <a:off x="7089382" y="4223983"/>
              <a:ext cx="298044" cy="278565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 rot="0" flipH="0" flipV="0">
            <a:off x="9574330" y="4496912"/>
            <a:ext cx="313858" cy="313858"/>
          </a:xfrm>
          <a:custGeom>
            <a:avLst/>
            <a:gdLst>
              <a:gd name="connsiteX0" fmla="*/ 367163 w 367163"/>
              <a:gd name="connsiteY0" fmla="*/ 0 h 367163"/>
              <a:gd name="connsiteX1" fmla="*/ 367163 w 367163"/>
              <a:gd name="connsiteY1" fmla="*/ 231053 h 367163"/>
              <a:gd name="connsiteX2" fmla="*/ 231053 w 367163"/>
              <a:gd name="connsiteY2" fmla="*/ 367163 h 367163"/>
              <a:gd name="connsiteX3" fmla="*/ 0 w 367163"/>
              <a:gd name="connsiteY3" fmla="*/ 367163 h 367163"/>
            </a:gdLst>
            <a:rect l="l" t="t" r="r" b="b"/>
            <a:pathLst>
              <a:path w="367163" h="367163">
                <a:moveTo>
                  <a:pt x="367163" y="0"/>
                </a:moveTo>
                <a:lnTo>
                  <a:pt x="367163" y="231053"/>
                </a:lnTo>
                <a:cubicBezTo>
                  <a:pt x="367163" y="306224"/>
                  <a:pt x="306224" y="367163"/>
                  <a:pt x="231053" y="367163"/>
                </a:cubicBezTo>
                <a:lnTo>
                  <a:pt x="0" y="3671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332840" y="2324100"/>
            <a:ext cx="3155251" cy="1091050"/>
          </a:xfrm>
          <a:prstGeom prst="roundRect">
            <a:avLst>
              <a:gd name="adj" fmla="val 10664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228600" dir="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2" name=""/>
          <p:cNvGrpSpPr/>
          <p:nvPr/>
        </p:nvGrpSpPr>
        <p:grpSpPr>
          <a:xfrm>
            <a:off x="2674211" y="2324099"/>
            <a:ext cx="278565" cy="783129"/>
            <a:chOff x="2674211" y="2324099"/>
            <a:chExt cx="278565" cy="783129"/>
          </a:xfrm>
        </p:grpSpPr>
        <p:sp>
          <p:nvSpPr>
            <p:cNvPr id="23" name="标题 1"/>
            <p:cNvSpPr txBox="1"/>
            <p:nvPr/>
          </p:nvSpPr>
          <p:spPr>
            <a:xfrm rot="0" flipH="0" flipV="0">
              <a:off x="2674212" y="2324099"/>
              <a:ext cx="278564" cy="6285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 flipH="0" flipV="0">
              <a:off x="2664471" y="2818924"/>
              <a:ext cx="298044" cy="278565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5" name="标题 1"/>
          <p:cNvSpPr txBox="1"/>
          <p:nvPr/>
        </p:nvSpPr>
        <p:spPr>
          <a:xfrm rot="0" flipH="0" flipV="0">
            <a:off x="5165703" y="3101292"/>
            <a:ext cx="313858" cy="313858"/>
          </a:xfrm>
          <a:custGeom>
            <a:avLst/>
            <a:gdLst>
              <a:gd name="connsiteX0" fmla="*/ 367163 w 367163"/>
              <a:gd name="connsiteY0" fmla="*/ 0 h 367163"/>
              <a:gd name="connsiteX1" fmla="*/ 367163 w 367163"/>
              <a:gd name="connsiteY1" fmla="*/ 231053 h 367163"/>
              <a:gd name="connsiteX2" fmla="*/ 231053 w 367163"/>
              <a:gd name="connsiteY2" fmla="*/ 367163 h 367163"/>
              <a:gd name="connsiteX3" fmla="*/ 0 w 367163"/>
              <a:gd name="connsiteY3" fmla="*/ 367163 h 367163"/>
            </a:gdLst>
            <a:rect l="l" t="t" r="r" b="b"/>
            <a:pathLst>
              <a:path w="367163" h="367163">
                <a:moveTo>
                  <a:pt x="367163" y="0"/>
                </a:moveTo>
                <a:lnTo>
                  <a:pt x="367163" y="231053"/>
                </a:lnTo>
                <a:cubicBezTo>
                  <a:pt x="367163" y="306224"/>
                  <a:pt x="306224" y="367163"/>
                  <a:pt x="231053" y="367163"/>
                </a:cubicBezTo>
                <a:lnTo>
                  <a:pt x="0" y="3671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303812" y="5174354"/>
            <a:ext cx="3155251" cy="1091050"/>
          </a:xfrm>
          <a:prstGeom prst="roundRect">
            <a:avLst>
              <a:gd name="adj" fmla="val 10664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228600" dir="0" sx="102000" sy="102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"/>
          <p:cNvGrpSpPr/>
          <p:nvPr/>
        </p:nvGrpSpPr>
        <p:grpSpPr>
          <a:xfrm>
            <a:off x="2669997" y="5174353"/>
            <a:ext cx="278565" cy="783129"/>
            <a:chOff x="2669997" y="5174353"/>
            <a:chExt cx="278565" cy="783129"/>
          </a:xfrm>
        </p:grpSpPr>
        <p:sp>
          <p:nvSpPr>
            <p:cNvPr id="28" name="标题 1"/>
            <p:cNvSpPr txBox="1"/>
            <p:nvPr/>
          </p:nvSpPr>
          <p:spPr>
            <a:xfrm rot="0" flipH="0" flipV="0">
              <a:off x="2669998" y="5174353"/>
              <a:ext cx="278564" cy="6285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16200000" flipH="0" flipV="0">
              <a:off x="2660257" y="5669178"/>
              <a:ext cx="298044" cy="278565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0" flipH="0" flipV="0">
            <a:off x="5145205" y="5942107"/>
            <a:ext cx="313858" cy="313858"/>
          </a:xfrm>
          <a:custGeom>
            <a:avLst/>
            <a:gdLst>
              <a:gd name="connsiteX0" fmla="*/ 367163 w 367163"/>
              <a:gd name="connsiteY0" fmla="*/ 0 h 367163"/>
              <a:gd name="connsiteX1" fmla="*/ 367163 w 367163"/>
              <a:gd name="connsiteY1" fmla="*/ 231053 h 367163"/>
              <a:gd name="connsiteX2" fmla="*/ 231053 w 367163"/>
              <a:gd name="connsiteY2" fmla="*/ 367163 h 367163"/>
              <a:gd name="connsiteX3" fmla="*/ 0 w 367163"/>
              <a:gd name="connsiteY3" fmla="*/ 367163 h 367163"/>
            </a:gdLst>
            <a:rect l="l" t="t" r="r" b="b"/>
            <a:pathLst>
              <a:path w="367163" h="367163">
                <a:moveTo>
                  <a:pt x="367163" y="0"/>
                </a:moveTo>
                <a:lnTo>
                  <a:pt x="367163" y="231053"/>
                </a:lnTo>
                <a:cubicBezTo>
                  <a:pt x="367163" y="306224"/>
                  <a:pt x="306224" y="367163"/>
                  <a:pt x="231053" y="367163"/>
                </a:cubicBezTo>
                <a:lnTo>
                  <a:pt x="0" y="3671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7159475" y="2391239"/>
            <a:ext cx="157856" cy="52618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7583148" y="2462295"/>
            <a:ext cx="1907429" cy="821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渠道深度分析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2730350" y="3796298"/>
            <a:ext cx="157856" cy="52618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3154023" y="3867354"/>
            <a:ext cx="1907429" cy="821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财务与市场趋势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7159475" y="3796298"/>
            <a:ext cx="157856" cy="52618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7583148" y="3867354"/>
            <a:ext cx="1907429" cy="821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策略与建议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2734565" y="2391239"/>
            <a:ext cx="157856" cy="52618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3158238" y="2462295"/>
            <a:ext cx="1907429" cy="821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年度收入概览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2730350" y="5241493"/>
            <a:ext cx="157856" cy="52618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3154023" y="5312549"/>
            <a:ext cx="1907429" cy="821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风险与应对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6916193" y="1237884"/>
            <a:ext cx="1959067" cy="398153"/>
          </a:xfrm>
          <a:custGeom>
            <a:avLst/>
            <a:gdLst>
              <a:gd name="connsiteX0" fmla="*/ 0 w 1372642"/>
              <a:gd name="connsiteY0" fmla="*/ 147234 h 278970"/>
              <a:gd name="connsiteX1" fmla="*/ 216976 w 1372642"/>
              <a:gd name="connsiteY1" fmla="*/ 147234 h 278970"/>
              <a:gd name="connsiteX2" fmla="*/ 309966 w 1372642"/>
              <a:gd name="connsiteY2" fmla="*/ 0 h 278970"/>
              <a:gd name="connsiteX3" fmla="*/ 449450 w 1372642"/>
              <a:gd name="connsiteY3" fmla="*/ 278970 h 278970"/>
              <a:gd name="connsiteX4" fmla="*/ 557939 w 1372642"/>
              <a:gd name="connsiteY4" fmla="*/ 46495 h 278970"/>
              <a:gd name="connsiteX5" fmla="*/ 627681 w 1372642"/>
              <a:gd name="connsiteY5" fmla="*/ 193729 h 278970"/>
              <a:gd name="connsiteX6" fmla="*/ 681925 w 1372642"/>
              <a:gd name="connsiteY6" fmla="*/ 69743 h 278970"/>
              <a:gd name="connsiteX7" fmla="*/ 720671 w 1372642"/>
              <a:gd name="connsiteY7" fmla="*/ 139485 h 278970"/>
              <a:gd name="connsiteX8" fmla="*/ 1372642 w 1372642"/>
              <a:gd name="connsiteY8" fmla="*/ 139485 h 278970"/>
            </a:gdLst>
            <a:rect l="l" t="t" r="r" b="b"/>
            <a:pathLst>
              <a:path w="1372642" h="278970">
                <a:moveTo>
                  <a:pt x="0" y="147234"/>
                </a:moveTo>
                <a:lnTo>
                  <a:pt x="216976" y="147234"/>
                </a:lnTo>
                <a:lnTo>
                  <a:pt x="309966" y="0"/>
                </a:lnTo>
                <a:lnTo>
                  <a:pt x="449450" y="278970"/>
                </a:lnTo>
                <a:lnTo>
                  <a:pt x="557939" y="46495"/>
                </a:lnTo>
                <a:lnTo>
                  <a:pt x="627681" y="193729"/>
                </a:lnTo>
                <a:lnTo>
                  <a:pt x="681925" y="69743"/>
                </a:lnTo>
                <a:lnTo>
                  <a:pt x="720671" y="139485"/>
                </a:lnTo>
                <a:lnTo>
                  <a:pt x="1372642" y="139485"/>
                </a:lnTo>
              </a:path>
            </a:pathLst>
          </a:custGeom>
          <a:noFill/>
          <a:ln w="571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95682" tIns="97841" rIns="195682" bIns="97841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1" flipV="0">
            <a:off x="3323175" y="1252399"/>
            <a:ext cx="1959067" cy="398153"/>
          </a:xfrm>
          <a:custGeom>
            <a:avLst/>
            <a:gdLst>
              <a:gd name="connsiteX0" fmla="*/ 0 w 1372642"/>
              <a:gd name="connsiteY0" fmla="*/ 147234 h 278970"/>
              <a:gd name="connsiteX1" fmla="*/ 216976 w 1372642"/>
              <a:gd name="connsiteY1" fmla="*/ 147234 h 278970"/>
              <a:gd name="connsiteX2" fmla="*/ 309966 w 1372642"/>
              <a:gd name="connsiteY2" fmla="*/ 0 h 278970"/>
              <a:gd name="connsiteX3" fmla="*/ 449450 w 1372642"/>
              <a:gd name="connsiteY3" fmla="*/ 278970 h 278970"/>
              <a:gd name="connsiteX4" fmla="*/ 557939 w 1372642"/>
              <a:gd name="connsiteY4" fmla="*/ 46495 h 278970"/>
              <a:gd name="connsiteX5" fmla="*/ 627681 w 1372642"/>
              <a:gd name="connsiteY5" fmla="*/ 193729 h 278970"/>
              <a:gd name="connsiteX6" fmla="*/ 681925 w 1372642"/>
              <a:gd name="connsiteY6" fmla="*/ 69743 h 278970"/>
              <a:gd name="connsiteX7" fmla="*/ 720671 w 1372642"/>
              <a:gd name="connsiteY7" fmla="*/ 139485 h 278970"/>
              <a:gd name="connsiteX8" fmla="*/ 1372642 w 1372642"/>
              <a:gd name="connsiteY8" fmla="*/ 139485 h 278970"/>
            </a:gdLst>
            <a:rect l="l" t="t" r="r" b="b"/>
            <a:pathLst>
              <a:path w="1372642" h="278970">
                <a:moveTo>
                  <a:pt x="0" y="147234"/>
                </a:moveTo>
                <a:lnTo>
                  <a:pt x="216976" y="147234"/>
                </a:lnTo>
                <a:lnTo>
                  <a:pt x="309966" y="0"/>
                </a:lnTo>
                <a:lnTo>
                  <a:pt x="449450" y="278970"/>
                </a:lnTo>
                <a:lnTo>
                  <a:pt x="557939" y="46495"/>
                </a:lnTo>
                <a:lnTo>
                  <a:pt x="627681" y="193729"/>
                </a:lnTo>
                <a:lnTo>
                  <a:pt x="681925" y="69743"/>
                </a:lnTo>
                <a:lnTo>
                  <a:pt x="720671" y="139485"/>
                </a:lnTo>
                <a:lnTo>
                  <a:pt x="1372642" y="139485"/>
                </a:lnTo>
              </a:path>
            </a:pathLst>
          </a:custGeom>
          <a:noFill/>
          <a:ln w="571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95682" tIns="97841" rIns="195682" bIns="97841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年度收入概览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97286" y="1471079"/>
            <a:ext cx="10781527" cy="2003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415419"/>
            <a:ext cx="10858500" cy="2115047"/>
          </a:xfrm>
          <a:prstGeom prst="plaque">
            <a:avLst>
              <a:gd name="adj" fmla="val 745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33266" r="0" b="33266"/>
          <a:stretch>
            <a:fillRect/>
          </a:stretch>
        </p:blipFill>
        <p:spPr>
          <a:xfrm rot="0" flipH="0" flipV="0">
            <a:off x="706037" y="1463127"/>
            <a:ext cx="10767226" cy="2019630"/>
          </a:xfrm>
          <a:custGeom>
            <a:avLst/>
            <a:gdLst/>
            <a:rect l="l" t="t" r="r" b="b"/>
            <a:pathLst>
              <a:path w="10767226" h="2019630">
                <a:moveTo>
                  <a:pt x="150543" y="0"/>
                </a:moveTo>
                <a:lnTo>
                  <a:pt x="10616683" y="0"/>
                </a:lnTo>
                <a:cubicBezTo>
                  <a:pt x="10616683" y="83143"/>
                  <a:pt x="10684083" y="150543"/>
                  <a:pt x="10767226" y="150543"/>
                </a:cubicBezTo>
                <a:lnTo>
                  <a:pt x="10767226" y="1869087"/>
                </a:lnTo>
                <a:cubicBezTo>
                  <a:pt x="10684083" y="1869087"/>
                  <a:pt x="10616683" y="1936487"/>
                  <a:pt x="10616683" y="2019630"/>
                </a:cubicBezTo>
                <a:lnTo>
                  <a:pt x="150543" y="2019630"/>
                </a:lnTo>
                <a:cubicBezTo>
                  <a:pt x="150543" y="1936487"/>
                  <a:pt x="83143" y="1869087"/>
                  <a:pt x="0" y="1869087"/>
                </a:cubicBezTo>
                <a:lnTo>
                  <a:pt x="0" y="150543"/>
                </a:lnTo>
                <a:cubicBezTo>
                  <a:pt x="83143" y="150543"/>
                  <a:pt x="150543" y="83143"/>
                  <a:pt x="1505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660399" y="4391928"/>
            <a:ext cx="3390707" cy="17421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2025年1月总收入达8,505,904.95元，涵盖APP内购、金卡会员、礼品卡及单次支付等多渠道。
APP内购占比最高，达71.26%，凸显其在收入结构中的核心地位。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399" y="4258343"/>
            <a:ext cx="32869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398" y="3821044"/>
            <a:ext cx="3390751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总收入概览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94274" y="4391928"/>
            <a:ext cx="3390707" cy="17421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APP内购收入6,060,825.70元，客单价599元，月均订单120- 150单。
金卡会员收入631,346.00元，近期月均收入呈下降趋势。
礼品卡收入177,903.00元，月均订单2- 3单，收入波动较大。
单次支付1,635,830.25元，月均订单量6,500- 7,500单，客单价约5元。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94274" y="4258343"/>
            <a:ext cx="32869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394273" y="3821044"/>
            <a:ext cx="3390751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各渠道收入细节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128149" y="4391928"/>
            <a:ext cx="3390707" cy="17421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APP内购月度收入环比变化- 7.6%，年度同比变化- 22.3%。
金卡会员年度同比变化- 68.3%，礼品卡年度同比变化- 31.7%。
季节性特征明显，APP内购Q1和Q4为高峰期，Q3为低谷期。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28149" y="4258343"/>
            <a:ext cx="32869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28148" y="3821044"/>
            <a:ext cx="3390751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收入趋势分析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收入总额与结构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渠道深度分析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64928" y="1849408"/>
            <a:ext cx="2804190" cy="3769944"/>
          </a:xfrm>
          <a:prstGeom prst="roundRect">
            <a:avLst>
              <a:gd name="adj" fmla="val 11667"/>
            </a:avLst>
          </a:prstGeom>
          <a:solidFill>
            <a:schemeClr val="accent3">
              <a:alpha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66515" y="1944615"/>
            <a:ext cx="2625416" cy="3589066"/>
          </a:xfrm>
          <a:prstGeom prst="roundRect">
            <a:avLst>
              <a:gd name="adj" fmla="val 11667"/>
            </a:avLst>
          </a:prstGeom>
          <a:noFill/>
          <a:ln w="63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1" flipV="0">
            <a:off x="1366515" y="2992506"/>
            <a:ext cx="2625416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4693905" y="1849408"/>
            <a:ext cx="2804190" cy="3769944"/>
          </a:xfrm>
          <a:prstGeom prst="roundRect">
            <a:avLst>
              <a:gd name="adj" fmla="val 11667"/>
            </a:avLst>
          </a:prstGeom>
          <a:solidFill>
            <a:schemeClr val="accent4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95492" y="1944615"/>
            <a:ext cx="2625416" cy="3589066"/>
          </a:xfrm>
          <a:prstGeom prst="roundRect">
            <a:avLst>
              <a:gd name="adj" fmla="val 11667"/>
            </a:avLst>
          </a:prstGeom>
          <a:noFill/>
          <a:ln w="63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1" flipV="0">
            <a:off x="4795492" y="2992506"/>
            <a:ext cx="2625416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8122882" y="1849408"/>
            <a:ext cx="2804190" cy="3769944"/>
          </a:xfrm>
          <a:prstGeom prst="roundRect">
            <a:avLst>
              <a:gd name="adj" fmla="val 11667"/>
            </a:avLst>
          </a:prstGeom>
          <a:solidFill>
            <a:schemeClr val="accent3">
              <a:alpha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24469" y="1944615"/>
            <a:ext cx="2625416" cy="3589066"/>
          </a:xfrm>
          <a:prstGeom prst="roundRect">
            <a:avLst>
              <a:gd name="adj" fmla="val 11667"/>
            </a:avLst>
          </a:prstGeom>
          <a:noFill/>
          <a:ln w="63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rot="0" flipH="1" flipV="0">
            <a:off x="8224469" y="2992506"/>
            <a:ext cx="2625416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 rot="0" flipH="0" flipV="0">
            <a:off x="1502260" y="2084756"/>
            <a:ext cx="2352000" cy="854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历史与近期表现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501386" y="3102488"/>
            <a:ext cx="2348100" cy="228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历史最高月收入319,866元（2022年1月），2024年12月收入72,479元。
月均订单数137单，平均转化率1.2%，续费率65%。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17686" y="3102488"/>
            <a:ext cx="2348100" cy="228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用户偏好高价值内购项目，客单价稳定在599元。
活跃用户数与订单数呈正相关，需提升用户活跃度。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18560" y="2084756"/>
            <a:ext cx="2352000" cy="854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用户行为分析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60260" y="2084756"/>
            <a:ext cx="2352000" cy="854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市场竞争与机遇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59386" y="3102488"/>
            <a:ext cx="2348100" cy="228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面临同类APP竞争，需优化用户体验和产品特色。
拓展新市场和用户群体，增加内购项目多样性。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APP内购渠道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181214" y="4452731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110330" y="2965837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2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36904" y="1478943"/>
            <a:ext cx="2385392" cy="1025718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72739" y="1829562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2739" y="1544078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4224" y="1665397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收入与订单分析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4224" y="2051438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2024年Q4月均收入599元，Q3月均1,198元，环比下降50%。
月均订单1- 2单，增长乏力。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746166" y="3316455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2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746166" y="3030971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207651" y="3152290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会员权益与服务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07651" y="3538331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会员权益吸引力不足，需增加专属优惠和服务。
提升会员服务品质，增强会员粘性和续费率。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819591" y="4803348"/>
            <a:ext cx="257862" cy="508884"/>
          </a:xfrm>
          <a:custGeom>
            <a:avLst/>
            <a:gdLst>
              <a:gd name="connsiteX0" fmla="*/ 3420 w 257862"/>
              <a:gd name="connsiteY0" fmla="*/ 0 h 508884"/>
              <a:gd name="connsiteX1" fmla="*/ 257862 w 257862"/>
              <a:gd name="connsiteY1" fmla="*/ 254442 h 508884"/>
              <a:gd name="connsiteX2" fmla="*/ 3420 w 257862"/>
              <a:gd name="connsiteY2" fmla="*/ 508884 h 508884"/>
              <a:gd name="connsiteX3" fmla="*/ 0 w 257862"/>
              <a:gd name="connsiteY3" fmla="*/ 508539 h 508884"/>
              <a:gd name="connsiteX4" fmla="*/ 0 w 257862"/>
              <a:gd name="connsiteY4" fmla="*/ 345 h 508884"/>
              <a:gd name="connsiteX5" fmla="*/ 3420 w 257862"/>
              <a:gd name="connsiteY5" fmla="*/ 0 h 508884"/>
            </a:gdLst>
            <a:rect l="l" t="t" r="r" b="b"/>
            <a:pathLst>
              <a:path w="257862" h="508884">
                <a:moveTo>
                  <a:pt x="3420" y="0"/>
                </a:moveTo>
                <a:cubicBezTo>
                  <a:pt x="143944" y="0"/>
                  <a:pt x="257862" y="113918"/>
                  <a:pt x="257862" y="254442"/>
                </a:cubicBezTo>
                <a:cubicBezTo>
                  <a:pt x="257862" y="394966"/>
                  <a:pt x="143944" y="508884"/>
                  <a:pt x="3420" y="508884"/>
                </a:cubicBezTo>
                <a:lnTo>
                  <a:pt x="0" y="508539"/>
                </a:lnTo>
                <a:lnTo>
                  <a:pt x="0" y="345"/>
                </a:lnTo>
                <a:lnTo>
                  <a:pt x="3420" y="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819591" y="4517864"/>
            <a:ext cx="8686969" cy="1079852"/>
          </a:xfrm>
          <a:custGeom>
            <a:avLst/>
            <a:gdLst>
              <a:gd name="connsiteX0" fmla="*/ 56941 w 8686969"/>
              <a:gd name="connsiteY0" fmla="*/ 0 h 1079852"/>
              <a:gd name="connsiteX1" fmla="*/ 8630028 w 8686969"/>
              <a:gd name="connsiteY1" fmla="*/ 0 h 1079852"/>
              <a:gd name="connsiteX2" fmla="*/ 8686969 w 8686969"/>
              <a:gd name="connsiteY2" fmla="*/ 56941 h 1079852"/>
              <a:gd name="connsiteX3" fmla="*/ 8686969 w 8686969"/>
              <a:gd name="connsiteY3" fmla="*/ 1022911 h 1079852"/>
              <a:gd name="connsiteX4" fmla="*/ 8630028 w 8686969"/>
              <a:gd name="connsiteY4" fmla="*/ 1079852 h 1079852"/>
              <a:gd name="connsiteX5" fmla="*/ 56941 w 8686969"/>
              <a:gd name="connsiteY5" fmla="*/ 1079852 h 1079852"/>
              <a:gd name="connsiteX6" fmla="*/ 0 w 8686969"/>
              <a:gd name="connsiteY6" fmla="*/ 1022911 h 1079852"/>
              <a:gd name="connsiteX7" fmla="*/ 0 w 8686969"/>
              <a:gd name="connsiteY7" fmla="*/ 794023 h 1079852"/>
              <a:gd name="connsiteX8" fmla="*/ 3420 w 8686969"/>
              <a:gd name="connsiteY8" fmla="*/ 794368 h 1079852"/>
              <a:gd name="connsiteX9" fmla="*/ 257862 w 8686969"/>
              <a:gd name="connsiteY9" fmla="*/ 539926 h 1079852"/>
              <a:gd name="connsiteX10" fmla="*/ 3420 w 8686969"/>
              <a:gd name="connsiteY10" fmla="*/ 285484 h 1079852"/>
              <a:gd name="connsiteX11" fmla="*/ 0 w 8686969"/>
              <a:gd name="connsiteY11" fmla="*/ 285829 h 1079852"/>
              <a:gd name="connsiteX12" fmla="*/ 0 w 8686969"/>
              <a:gd name="connsiteY12" fmla="*/ 56941 h 1079852"/>
              <a:gd name="connsiteX13" fmla="*/ 56941 w 8686969"/>
              <a:gd name="connsiteY13" fmla="*/ 0 h 1079852"/>
            </a:gdLst>
            <a:rect l="l" t="t" r="r" b="b"/>
            <a:pathLst>
              <a:path w="8686969" h="1079852">
                <a:moveTo>
                  <a:pt x="56941" y="0"/>
                </a:moveTo>
                <a:lnTo>
                  <a:pt x="8630028" y="0"/>
                </a:lnTo>
                <a:cubicBezTo>
                  <a:pt x="8661476" y="0"/>
                  <a:pt x="8686969" y="25493"/>
                  <a:pt x="8686969" y="56941"/>
                </a:cubicBezTo>
                <a:lnTo>
                  <a:pt x="8686969" y="1022911"/>
                </a:lnTo>
                <a:cubicBezTo>
                  <a:pt x="8686969" y="1054359"/>
                  <a:pt x="8661476" y="1079852"/>
                  <a:pt x="8630028" y="1079852"/>
                </a:cubicBezTo>
                <a:lnTo>
                  <a:pt x="56941" y="1079852"/>
                </a:lnTo>
                <a:cubicBezTo>
                  <a:pt x="25493" y="1079852"/>
                  <a:pt x="0" y="1054359"/>
                  <a:pt x="0" y="1022911"/>
                </a:cubicBezTo>
                <a:lnTo>
                  <a:pt x="0" y="794023"/>
                </a:lnTo>
                <a:lnTo>
                  <a:pt x="3420" y="794368"/>
                </a:lnTo>
                <a:cubicBezTo>
                  <a:pt x="143944" y="794368"/>
                  <a:pt x="257862" y="680450"/>
                  <a:pt x="257862" y="539926"/>
                </a:cubicBezTo>
                <a:cubicBezTo>
                  <a:pt x="257862" y="399402"/>
                  <a:pt x="143944" y="285484"/>
                  <a:pt x="3420" y="285484"/>
                </a:cubicBezTo>
                <a:lnTo>
                  <a:pt x="0" y="285829"/>
                </a:lnTo>
                <a:lnTo>
                  <a:pt x="0" y="56941"/>
                </a:lnTo>
                <a:cubicBezTo>
                  <a:pt x="0" y="25493"/>
                  <a:pt x="25493" y="0"/>
                  <a:pt x="56941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81076" y="4639183"/>
            <a:ext cx="8041879" cy="31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市场拓展与合作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281076" y="5025224"/>
            <a:ext cx="8041879" cy="485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寻找合作伙伴，拓展会员权益范围。
开展会员专属活动，提升会员活跃度和忠诚度。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11146403" y="1130300"/>
            <a:ext cx="372497" cy="372497"/>
          </a:xfrm>
          <a:prstGeom prst="roundRect">
            <a:avLst>
              <a:gd name="adj" fmla="val 782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1">
            <a:off x="660401" y="5239910"/>
            <a:ext cx="425822" cy="425822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1">
            <a:off x="1091095" y="5708278"/>
            <a:ext cx="425822" cy="425822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金卡会员渠道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47514" y="1349752"/>
            <a:ext cx="978570" cy="978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1350210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75853" y="1478091"/>
            <a:ext cx="721892" cy="72189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02002" y="2946714"/>
            <a:ext cx="2869594" cy="18338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2024年Q4月均收入1,397元，Q3月均799元，环比增长74.8%。
月均订单2- 3单，节假日期间需求增加。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2002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收入与订单波动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161057" y="1685178"/>
            <a:ext cx="351484" cy="30771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863557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00365" y="1349752"/>
            <a:ext cx="978570" cy="97857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13251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5103061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728704" y="1478091"/>
            <a:ext cx="721892" cy="72189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654853" y="2946714"/>
            <a:ext cx="2869594" cy="18284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礼品卡使用场景有限，需拓展更多适用场景。
加强礼品卡推广，提高礼品卡知晓度和购买率。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54853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使用场景与推广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913908" y="1676464"/>
            <a:ext cx="351484" cy="32514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616408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353217" y="1349752"/>
            <a:ext cx="978570" cy="978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166102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1">
            <a:off x="8855912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481555" y="1478091"/>
            <a:ext cx="721892" cy="72189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407704" y="2946714"/>
            <a:ext cx="2869594" cy="18284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创新礼品卡设计和功能，满足不同用户需求。
优化礼品卡购买流程，提升用户体验。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407704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产品创新与优化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666759" y="1668965"/>
            <a:ext cx="351484" cy="34014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369259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36650" y="475975"/>
            <a:ext cx="106822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礼品卡渠道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38153" y="454500"/>
            <a:ext cx="319344" cy="510950"/>
          </a:xfrm>
          <a:prstGeom prst="parallelogram">
            <a:avLst>
              <a:gd name="adj" fmla="val 73502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财务与市场趋势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77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